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36528D40-6FFF-4361-A8E7-E4AAE7BEC2A4}">
          <p14:sldIdLst>
            <p14:sldId id="257"/>
            <p14:sldId id="256"/>
            <p14:sldId id="258"/>
            <p14:sldId id="259"/>
            <p14:sldId id="260"/>
            <p14:sldId id="261"/>
            <p14:sldId id="262"/>
            <p14:sldId id="263"/>
            <p14:sldId id="264"/>
            <p14:sldId id="26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5" d="100"/>
          <a:sy n="75" d="100"/>
        </p:scale>
        <p:origin x="-54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AC1A162-CB00-460B-ACD8-9D62F464AD2F}" type="datetimeFigureOut">
              <a:rPr lang="en-IN" smtClean="0"/>
              <a:pPr/>
              <a:t>24-02-2024</a:t>
            </a:fld>
            <a:endParaRPr lang="en-IN"/>
          </a:p>
        </p:txBody>
      </p:sp>
      <p:sp>
        <p:nvSpPr>
          <p:cNvPr id="5" name="Footer Placeholder 4"/>
          <p:cNvSpPr>
            <a:spLocks noGrp="1"/>
          </p:cNvSpPr>
          <p:nvPr>
            <p:ph type="ftr" sz="quarter" idx="11"/>
          </p:nvPr>
        </p:nvSpPr>
        <p:spPr>
          <a:xfrm>
            <a:off x="1876424" y="5410201"/>
            <a:ext cx="5124886" cy="365125"/>
          </a:xfrm>
        </p:spPr>
        <p:txBody>
          <a:bodyPr/>
          <a:lstStyle/>
          <a:p>
            <a:endParaRPr lang="en-IN"/>
          </a:p>
        </p:txBody>
      </p:sp>
      <p:sp>
        <p:nvSpPr>
          <p:cNvPr id="6" name="Slide Number Placeholder 5"/>
          <p:cNvSpPr>
            <a:spLocks noGrp="1"/>
          </p:cNvSpPr>
          <p:nvPr>
            <p:ph type="sldNum" sz="quarter" idx="12"/>
          </p:nvPr>
        </p:nvSpPr>
        <p:spPr>
          <a:xfrm>
            <a:off x="9896911" y="5410199"/>
            <a:ext cx="771089" cy="365125"/>
          </a:xfrm>
        </p:spPr>
        <p:txBody>
          <a:body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297531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C1A162-CB00-460B-ACD8-9D62F464AD2F}" type="datetimeFigureOut">
              <a:rPr lang="en-IN" smtClean="0"/>
              <a:pPr/>
              <a:t>24-02-2024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395578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C1A162-CB00-460B-ACD8-9D62F464AD2F}" type="datetimeFigureOut">
              <a:rPr lang="en-IN" smtClean="0"/>
              <a:pPr/>
              <a:t>24-02-2024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790527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C1A162-CB00-460B-ACD8-9D62F464AD2F}" type="datetimeFigureOut">
              <a:rPr lang="en-IN" smtClean="0"/>
              <a:pPr/>
              <a:t>24-02-2024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F6B36C5-63BD-42E1-ADD0-46E1E1EB5533}" type="slidenum">
              <a:rPr lang="en-IN" smtClean="0"/>
              <a:pPr/>
              <a:t>‹#›</a:t>
            </a:fld>
            <a:endParaRPr lang="en-IN"/>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4178363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C1A162-CB00-460B-ACD8-9D62F464AD2F}" type="datetimeFigureOut">
              <a:rPr lang="en-IN" smtClean="0"/>
              <a:pPr/>
              <a:t>24-02-2024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377639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C1A162-CB00-460B-ACD8-9D62F464AD2F}" type="datetimeFigureOut">
              <a:rPr lang="en-IN" smtClean="0"/>
              <a:pPr/>
              <a:t>24-02-2024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2247685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C1A162-CB00-460B-ACD8-9D62F464AD2F}" type="datetimeFigureOut">
              <a:rPr lang="en-IN" smtClean="0"/>
              <a:pPr/>
              <a:t>24-02-2024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2762133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1A162-CB00-460B-ACD8-9D62F464AD2F}" type="datetimeFigureOut">
              <a:rPr lang="en-IN" smtClean="0"/>
              <a:pPr/>
              <a:t>24-02-2024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925887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1A162-CB00-460B-ACD8-9D62F464AD2F}" type="datetimeFigureOut">
              <a:rPr lang="en-IN" smtClean="0"/>
              <a:pPr/>
              <a:t>24-02-2024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316810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1A162-CB00-460B-ACD8-9D62F464AD2F}" type="datetimeFigureOut">
              <a:rPr lang="en-IN" smtClean="0"/>
              <a:pPr/>
              <a:t>24-02-2024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231626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C1A162-CB00-460B-ACD8-9D62F464AD2F}" type="datetimeFigureOut">
              <a:rPr lang="en-IN" smtClean="0"/>
              <a:pPr/>
              <a:t>24-02-2024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354293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C1A162-CB00-460B-ACD8-9D62F464AD2F}" type="datetimeFigureOut">
              <a:rPr lang="en-IN" smtClean="0"/>
              <a:pPr/>
              <a:t>24-02-2024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386216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C1A162-CB00-460B-ACD8-9D62F464AD2F}" type="datetimeFigureOut">
              <a:rPr lang="en-IN" smtClean="0"/>
              <a:pPr/>
              <a:t>24-02-2024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313453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C1A162-CB00-460B-ACD8-9D62F464AD2F}" type="datetimeFigureOut">
              <a:rPr lang="en-IN" smtClean="0"/>
              <a:pPr/>
              <a:t>24-02-2024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2962666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1A162-CB00-460B-ACD8-9D62F464AD2F}" type="datetimeFigureOut">
              <a:rPr lang="en-IN" smtClean="0"/>
              <a:pPr/>
              <a:t>24-02-2024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347081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C1A162-CB00-460B-ACD8-9D62F464AD2F}" type="datetimeFigureOut">
              <a:rPr lang="en-IN" smtClean="0"/>
              <a:pPr/>
              <a:t>24-02-2024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130359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C1A162-CB00-460B-ACD8-9D62F464AD2F}" type="datetimeFigureOut">
              <a:rPr lang="en-IN" smtClean="0"/>
              <a:pPr/>
              <a:t>24-02-2024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280864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C1A162-CB00-460B-ACD8-9D62F464AD2F}" type="datetimeFigureOut">
              <a:rPr lang="en-IN" smtClean="0"/>
              <a:pPr/>
              <a:t>24-02-2024</a:t>
            </a:fld>
            <a:endParaRPr lang="en-IN"/>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F6B36C5-63BD-42E1-ADD0-46E1E1EB5533}" type="slidenum">
              <a:rPr lang="en-IN" smtClean="0"/>
              <a:pPr/>
              <a:t>‹#›</a:t>
            </a:fld>
            <a:endParaRPr lang="en-IN"/>
          </a:p>
        </p:txBody>
      </p:sp>
    </p:spTree>
    <p:extLst>
      <p:ext uri="{BB962C8B-B14F-4D97-AF65-F5344CB8AC3E}">
        <p14:creationId xmlns:p14="http://schemas.microsoft.com/office/powerpoint/2010/main" xmlns="" val="35391715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C21F612-F695-160E-1180-90B9F79BE98A}"/>
              </a:ext>
            </a:extLst>
          </p:cNvPr>
          <p:cNvPicPr>
            <a:picLocks noChangeAspect="1"/>
          </p:cNvPicPr>
          <p:nvPr/>
        </p:nvPicPr>
        <p:blipFill rotWithShape="1">
          <a:blip r:embed="rId2">
            <a:extLst>
              <a:ext uri="{28A0092B-C50C-407E-A947-70E740481C1C}">
                <a14:useLocalDpi xmlns:a14="http://schemas.microsoft.com/office/drawing/2010/main" xmlns="" val="0"/>
              </a:ext>
            </a:extLst>
          </a:blip>
          <a:srcRect b="7211"/>
          <a:stretch/>
        </p:blipFill>
        <p:spPr>
          <a:xfrm>
            <a:off x="-37322" y="0"/>
            <a:ext cx="12192000" cy="6858001"/>
          </a:xfrm>
          <a:prstGeom prst="rect">
            <a:avLst/>
          </a:prstGeom>
        </p:spPr>
      </p:pic>
      <p:sp>
        <p:nvSpPr>
          <p:cNvPr id="7" name="Rectangle 6">
            <a:extLst>
              <a:ext uri="{FF2B5EF4-FFF2-40B4-BE49-F238E27FC236}">
                <a16:creationId xmlns:a16="http://schemas.microsoft.com/office/drawing/2014/main" xmlns="" id="{1DD94C4B-C28A-F03B-FD6F-FF6304D7FE17}"/>
              </a:ext>
            </a:extLst>
          </p:cNvPr>
          <p:cNvSpPr/>
          <p:nvPr/>
        </p:nvSpPr>
        <p:spPr>
          <a:xfrm>
            <a:off x="737118" y="1278294"/>
            <a:ext cx="10907486" cy="10356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a:ln w="22225">
                <a:solidFill>
                  <a:schemeClr val="accent2"/>
                </a:solidFill>
                <a:prstDash val="solid"/>
              </a:ln>
              <a:solidFill>
                <a:schemeClr val="accent2">
                  <a:lumMod val="40000"/>
                  <a:lumOff val="60000"/>
                </a:schemeClr>
              </a:solidFill>
            </a:endParaRPr>
          </a:p>
        </p:txBody>
      </p:sp>
      <p:sp>
        <p:nvSpPr>
          <p:cNvPr id="6" name="Title 5">
            <a:extLst>
              <a:ext uri="{FF2B5EF4-FFF2-40B4-BE49-F238E27FC236}">
                <a16:creationId xmlns:a16="http://schemas.microsoft.com/office/drawing/2014/main" xmlns="" id="{F4475A55-56D1-1D8D-0DE5-8845FF034A5C}"/>
              </a:ext>
            </a:extLst>
          </p:cNvPr>
          <p:cNvSpPr>
            <a:spLocks noGrp="1"/>
          </p:cNvSpPr>
          <p:nvPr>
            <p:ph type="title"/>
          </p:nvPr>
        </p:nvSpPr>
        <p:spPr>
          <a:xfrm>
            <a:off x="737118" y="618518"/>
            <a:ext cx="10907486" cy="2339286"/>
          </a:xfrm>
          <a:effectLst>
            <a:glow rad="139700">
              <a:schemeClr val="accent3">
                <a:satMod val="175000"/>
                <a:alpha val="40000"/>
              </a:schemeClr>
            </a:glow>
          </a:effectLst>
        </p:spPr>
        <p:txBody>
          <a:bodyPr>
            <a:normAutofit/>
          </a:bodyPr>
          <a:lstStyle/>
          <a:p>
            <a:pPr algn="ctr"/>
            <a:r>
              <a:rPr lang="en-IN" b="1" cap="none" dirty="0">
                <a:ln w="0"/>
                <a:effectLst>
                  <a:outerShdw blurRad="38100" dist="19050" dir="2700000" algn="tl" rotWithShape="0">
                    <a:schemeClr val="dk1">
                      <a:alpha val="40000"/>
                    </a:schemeClr>
                  </a:outerShdw>
                </a:effectLst>
                <a:latin typeface="Arial Rounded MT Bold" panose="020F0704030504030204" pitchFamily="34" charset="0"/>
              </a:rPr>
              <a:t>A </a:t>
            </a:r>
            <a:r>
              <a:rPr lang="en-IN" b="1" cap="none" dirty="0" smtClean="0">
                <a:ln w="0"/>
                <a:effectLst>
                  <a:outerShdw blurRad="38100" dist="19050" dir="2700000" algn="tl" rotWithShape="0">
                    <a:schemeClr val="dk1">
                      <a:alpha val="40000"/>
                    </a:schemeClr>
                  </a:outerShdw>
                </a:effectLst>
                <a:latin typeface="Arial Rounded MT Bold" panose="020F0704030504030204" pitchFamily="34" charset="0"/>
              </a:rPr>
              <a:t>PRESENTATION </a:t>
            </a:r>
            <a:r>
              <a:rPr lang="en-IN" b="1" cap="none" dirty="0">
                <a:ln w="0"/>
                <a:effectLst>
                  <a:outerShdw blurRad="38100" dist="19050" dir="2700000" algn="tl" rotWithShape="0">
                    <a:schemeClr val="dk1">
                      <a:alpha val="40000"/>
                    </a:schemeClr>
                  </a:outerShdw>
                </a:effectLst>
                <a:latin typeface="Arial Rounded MT Bold" panose="020F0704030504030204" pitchFamily="34" charset="0"/>
              </a:rPr>
              <a:t>ON ANIMAL BEHAVIOUR</a:t>
            </a:r>
          </a:p>
        </p:txBody>
      </p:sp>
    </p:spTree>
    <p:extLst>
      <p:ext uri="{BB962C8B-B14F-4D97-AF65-F5344CB8AC3E}">
        <p14:creationId xmlns:p14="http://schemas.microsoft.com/office/powerpoint/2010/main" xmlns="" val="88033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AAA750-104D-FF11-B335-54BF81672B9E}"/>
              </a:ext>
            </a:extLst>
          </p:cNvPr>
          <p:cNvSpPr>
            <a:spLocks noGrp="1"/>
          </p:cNvSpPr>
          <p:nvPr>
            <p:ph type="title"/>
          </p:nvPr>
        </p:nvSpPr>
        <p:spPr>
          <a:xfrm>
            <a:off x="839755" y="289249"/>
            <a:ext cx="11352245" cy="961053"/>
          </a:xfrm>
        </p:spPr>
        <p:txBody>
          <a:bodyPr/>
          <a:lstStyle/>
          <a:p>
            <a:r>
              <a:rPr lang="en-IN" dirty="0">
                <a:solidFill>
                  <a:srgbClr val="003300"/>
                </a:solidFill>
              </a:rPr>
              <a:t>If we want, we can save the green sea turtle …..</a:t>
            </a:r>
          </a:p>
        </p:txBody>
      </p:sp>
      <p:sp>
        <p:nvSpPr>
          <p:cNvPr id="4" name="Text Placeholder 3">
            <a:extLst>
              <a:ext uri="{FF2B5EF4-FFF2-40B4-BE49-F238E27FC236}">
                <a16:creationId xmlns:a16="http://schemas.microsoft.com/office/drawing/2014/main" xmlns="" id="{CDC50AE9-036A-CA64-431D-A60EB37260AF}"/>
              </a:ext>
            </a:extLst>
          </p:cNvPr>
          <p:cNvSpPr>
            <a:spLocks noGrp="1"/>
          </p:cNvSpPr>
          <p:nvPr>
            <p:ph type="body" sz="half" idx="2"/>
          </p:nvPr>
        </p:nvSpPr>
        <p:spPr>
          <a:xfrm>
            <a:off x="1141364" y="1390262"/>
            <a:ext cx="9904505" cy="5243804"/>
          </a:xfrm>
          <a:effectLst/>
        </p:spPr>
        <p:txBody>
          <a:bodyPr>
            <a:normAutofit/>
          </a:bodyPr>
          <a:lstStyle/>
          <a:p>
            <a:r>
              <a:rPr lang="en-IN" dirty="0"/>
              <a:t>The major recovery actions for green turtles include : protecting seas turtles on nesting beaches and in marine environments protecting nesting and foraging habitats . Reducing buy catching commercial, artisanal, and recreational fisheries.</a:t>
            </a:r>
          </a:p>
          <a:p>
            <a:pPr marL="285750" indent="-285750">
              <a:buFont typeface="Wingdings" panose="05000000000000000000" pitchFamily="2" charset="2"/>
              <a:buChar char="q"/>
            </a:pPr>
            <a:r>
              <a:rPr lang="en-IN" dirty="0"/>
              <a:t> Keep nesting beaches dark and safe at night. Turn off shield ,redirect light visible from the beach-lights disorient hatch lings and discourage nesting females from coming on to beaches to lay their eggs.</a:t>
            </a:r>
          </a:p>
          <a:p>
            <a:pPr marL="285750" indent="-285750">
              <a:buFont typeface="Wingdings" panose="05000000000000000000" pitchFamily="2" charset="2"/>
              <a:buChar char="q"/>
            </a:pPr>
            <a:r>
              <a:rPr lang="en-IN" dirty="0"/>
              <a:t>After a day at the beach, remove recreational beach equipment like chairs &amp; umbrellas so sea turtles are not entrapped or turns away .</a:t>
            </a:r>
          </a:p>
          <a:p>
            <a:pPr marL="285750" indent="-285750">
              <a:buFont typeface="Wingdings" panose="05000000000000000000" pitchFamily="2" charset="2"/>
              <a:buChar char="q"/>
            </a:pPr>
            <a:r>
              <a:rPr lang="en-IN" dirty="0"/>
              <a:t>Do not drive on sea turtle nesting beaches.  </a:t>
            </a:r>
          </a:p>
          <a:p>
            <a:r>
              <a:rPr lang="en-IN" dirty="0"/>
              <a:t>                                         </a:t>
            </a:r>
            <a:r>
              <a:rPr lang="en-IN" sz="4800" dirty="0"/>
              <a:t> </a:t>
            </a:r>
            <a:r>
              <a:rPr lang="en-IN" sz="4800" b="1" dirty="0">
                <a:latin typeface="Algerian" panose="04020705040A02060702" pitchFamily="82" charset="0"/>
              </a:rPr>
              <a:t> Thank you</a:t>
            </a:r>
          </a:p>
          <a:p>
            <a:r>
              <a:rPr lang="en-IN" dirty="0">
                <a:latin typeface="Algerian" panose="04020705040A02060702" pitchFamily="82" charset="0"/>
              </a:rPr>
              <a:t>	</a:t>
            </a:r>
            <a:r>
              <a:rPr lang="en-IN" dirty="0"/>
              <a:t>					</a:t>
            </a:r>
          </a:p>
          <a:p>
            <a:r>
              <a:rPr lang="en-IN" dirty="0"/>
              <a:t>							</a:t>
            </a:r>
          </a:p>
          <a:p>
            <a:endParaRPr lang="en-IN" dirty="0"/>
          </a:p>
        </p:txBody>
      </p:sp>
    </p:spTree>
    <p:extLst>
      <p:ext uri="{BB962C8B-B14F-4D97-AF65-F5344CB8AC3E}">
        <p14:creationId xmlns:p14="http://schemas.microsoft.com/office/powerpoint/2010/main" xmlns="" val="5378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in)">
                                      <p:cBhvr>
                                        <p:cTn id="15" dur="2000"/>
                                        <p:tgtEl>
                                          <p:spTgt spid="4">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ircle(in)">
                                      <p:cBhvr>
                                        <p:cTn id="18" dur="2000"/>
                                        <p:tgtEl>
                                          <p:spTgt spid="4">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circle(in)">
                                      <p:cBhvr>
                                        <p:cTn id="21" dur="20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heel(1)">
                                      <p:cBhvr>
                                        <p:cTn id="26"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D234A8E-3A69-5ED8-8EA1-BEDD22EAEE1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38E3BA8-6B0B-8BB9-6CFE-98F640CD2D48}"/>
              </a:ext>
            </a:extLst>
          </p:cNvPr>
          <p:cNvSpPr>
            <a:spLocks noGrp="1"/>
          </p:cNvSpPr>
          <p:nvPr>
            <p:ph type="ctrTitle"/>
          </p:nvPr>
        </p:nvSpPr>
        <p:spPr>
          <a:xfrm>
            <a:off x="289249" y="643813"/>
            <a:ext cx="11327363" cy="1358026"/>
          </a:xfrm>
        </p:spPr>
        <p:txBody>
          <a:bodyPr>
            <a:normAutofit/>
          </a:bodyPr>
          <a:lstStyle/>
          <a:p>
            <a:pPr algn="ctr"/>
            <a:r>
              <a:rPr lang="en-IN" sz="6000" b="1" dirty="0">
                <a:solidFill>
                  <a:schemeClr val="tx2">
                    <a:lumMod val="10000"/>
                  </a:schemeClr>
                </a:solidFill>
              </a:rPr>
              <a:t>LIFE OF A GREEN SEA TURTLE</a:t>
            </a:r>
          </a:p>
        </p:txBody>
      </p:sp>
      <p:sp>
        <p:nvSpPr>
          <p:cNvPr id="3" name="Subtitle 2">
            <a:extLst>
              <a:ext uri="{FF2B5EF4-FFF2-40B4-BE49-F238E27FC236}">
                <a16:creationId xmlns:a16="http://schemas.microsoft.com/office/drawing/2014/main" xmlns="" id="{43E995CC-E9F6-7D34-C966-463DDA853B91}"/>
              </a:ext>
            </a:extLst>
          </p:cNvPr>
          <p:cNvSpPr>
            <a:spLocks noGrp="1"/>
          </p:cNvSpPr>
          <p:nvPr>
            <p:ph type="subTitle" idx="1"/>
          </p:nvPr>
        </p:nvSpPr>
        <p:spPr>
          <a:xfrm>
            <a:off x="8176726" y="1879697"/>
            <a:ext cx="4015274" cy="765955"/>
          </a:xfrm>
        </p:spPr>
        <p:txBody>
          <a:bodyPr>
            <a:noAutofit/>
          </a:bodyPr>
          <a:lstStyle/>
          <a:p>
            <a:r>
              <a:rPr lang="en-IN" sz="3200" b="1" i="1" dirty="0">
                <a:solidFill>
                  <a:schemeClr val="bg1"/>
                </a:solidFill>
              </a:rPr>
              <a:t>- By </a:t>
            </a:r>
            <a:r>
              <a:rPr lang="en-IN" sz="3200" b="1" i="1" dirty="0" err="1">
                <a:solidFill>
                  <a:schemeClr val="bg1"/>
                </a:solidFill>
              </a:rPr>
              <a:t>riya</a:t>
            </a:r>
            <a:r>
              <a:rPr lang="en-IN" sz="3200" b="1" i="1" dirty="0">
                <a:solidFill>
                  <a:schemeClr val="bg1"/>
                </a:solidFill>
              </a:rPr>
              <a:t> mondal</a:t>
            </a:r>
          </a:p>
        </p:txBody>
      </p:sp>
    </p:spTree>
    <p:extLst>
      <p:ext uri="{BB962C8B-B14F-4D97-AF65-F5344CB8AC3E}">
        <p14:creationId xmlns:p14="http://schemas.microsoft.com/office/powerpoint/2010/main" xmlns="" val="173925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B3A90-9701-E788-CC6D-FA551E22EA9A}"/>
              </a:ext>
            </a:extLst>
          </p:cNvPr>
          <p:cNvSpPr>
            <a:spLocks noGrp="1"/>
          </p:cNvSpPr>
          <p:nvPr>
            <p:ph type="title"/>
          </p:nvPr>
        </p:nvSpPr>
        <p:spPr>
          <a:xfrm>
            <a:off x="1141413" y="227045"/>
            <a:ext cx="5934508" cy="957943"/>
          </a:xfrm>
        </p:spPr>
        <p:txBody>
          <a:bodyPr>
            <a:normAutofit/>
          </a:bodyPr>
          <a:lstStyle/>
          <a:p>
            <a:r>
              <a:rPr lang="en-IN" sz="4000" b="1" dirty="0">
                <a:solidFill>
                  <a:srgbClr val="003300"/>
                </a:solidFill>
              </a:rPr>
              <a:t>Green sea turtle</a:t>
            </a:r>
          </a:p>
        </p:txBody>
      </p:sp>
      <p:pic>
        <p:nvPicPr>
          <p:cNvPr id="6" name="Picture Placeholder 5">
            <a:extLst>
              <a:ext uri="{FF2B5EF4-FFF2-40B4-BE49-F238E27FC236}">
                <a16:creationId xmlns:a16="http://schemas.microsoft.com/office/drawing/2014/main" xmlns="" id="{3A7E62D6-1785-8BDA-8631-5DFCE3550F0D}"/>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xmlns="" val="0"/>
              </a:ext>
            </a:extLst>
          </a:blip>
          <a:srcRect l="9641" r="1526"/>
          <a:stretch/>
        </p:blipFill>
        <p:spPr>
          <a:xfrm>
            <a:off x="8192278" y="824206"/>
            <a:ext cx="3335650" cy="3541714"/>
          </a:xfrm>
        </p:spPr>
      </p:pic>
      <p:sp>
        <p:nvSpPr>
          <p:cNvPr id="4" name="Text Placeholder 3">
            <a:extLst>
              <a:ext uri="{FF2B5EF4-FFF2-40B4-BE49-F238E27FC236}">
                <a16:creationId xmlns:a16="http://schemas.microsoft.com/office/drawing/2014/main" xmlns="" id="{A9A4E6E4-8804-1E26-B3B3-7FDC1A77FABF}"/>
              </a:ext>
            </a:extLst>
          </p:cNvPr>
          <p:cNvSpPr>
            <a:spLocks noGrp="1"/>
          </p:cNvSpPr>
          <p:nvPr>
            <p:ph type="body" sz="half" idx="2"/>
          </p:nvPr>
        </p:nvSpPr>
        <p:spPr>
          <a:xfrm>
            <a:off x="1032467" y="1503037"/>
            <a:ext cx="6861231" cy="4179306"/>
          </a:xfrm>
        </p:spPr>
        <p:txBody>
          <a:bodyPr>
            <a:noAutofit/>
          </a:bodyPr>
          <a:lstStyle/>
          <a:p>
            <a:r>
              <a:rPr lang="en-IN" sz="2000" dirty="0"/>
              <a:t>The</a:t>
            </a:r>
            <a:r>
              <a:rPr lang="en-IN" sz="2000" b="1" dirty="0"/>
              <a:t> </a:t>
            </a:r>
            <a:r>
              <a:rPr lang="en-IN" sz="2000" b="1" dirty="0">
                <a:solidFill>
                  <a:srgbClr val="003300"/>
                </a:solidFill>
              </a:rPr>
              <a:t>Green Sea Turtle</a:t>
            </a:r>
            <a:r>
              <a:rPr lang="en-IN" sz="2000" dirty="0"/>
              <a:t> is one of the largest sea turtle and the only herbivore among the different species. Green turtles are in fact named for the Greenish colour of their cartilage and fat, not their shells. Its range extends through out tropical and subtropical seas around the world, with two distinct populations in the Atlantic and pacific oceans , but it is also found in the Indian ocean.</a:t>
            </a:r>
          </a:p>
          <a:p>
            <a:r>
              <a:rPr lang="en-IN" sz="2000" dirty="0"/>
              <a:t>	Globally the largest populations of sea turtles are in the </a:t>
            </a:r>
            <a:r>
              <a:rPr lang="en-IN" sz="2000" b="1" dirty="0">
                <a:solidFill>
                  <a:srgbClr val="003300"/>
                </a:solidFill>
              </a:rPr>
              <a:t>Great barrier reef</a:t>
            </a:r>
            <a:r>
              <a:rPr lang="en-IN" sz="2000" dirty="0"/>
              <a:t> in </a:t>
            </a:r>
            <a:r>
              <a:rPr lang="en-IN" sz="2000" b="1" dirty="0"/>
              <a:t>Australia</a:t>
            </a:r>
            <a:r>
              <a:rPr lang="en-IN" sz="2000" dirty="0"/>
              <a:t> , and the Caribbean sea.</a:t>
            </a:r>
          </a:p>
          <a:p>
            <a:r>
              <a:rPr lang="en-IN" sz="2000" dirty="0"/>
              <a:t>	The common name refers to the usually green fat found beneath its carapace , not to the colour of its carapace , which is olive to black.</a:t>
            </a:r>
          </a:p>
        </p:txBody>
      </p:sp>
    </p:spTree>
    <p:extLst>
      <p:ext uri="{BB962C8B-B14F-4D97-AF65-F5344CB8AC3E}">
        <p14:creationId xmlns:p14="http://schemas.microsoft.com/office/powerpoint/2010/main" xmlns="" val="178600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535666-D7A8-3A0B-DEFA-18B1F228FA4D}"/>
              </a:ext>
            </a:extLst>
          </p:cNvPr>
          <p:cNvSpPr>
            <a:spLocks noGrp="1"/>
          </p:cNvSpPr>
          <p:nvPr>
            <p:ph type="title"/>
          </p:nvPr>
        </p:nvSpPr>
        <p:spPr>
          <a:xfrm>
            <a:off x="1141411" y="139959"/>
            <a:ext cx="11212320" cy="830425"/>
          </a:xfrm>
        </p:spPr>
        <p:txBody>
          <a:bodyPr>
            <a:noAutofit/>
          </a:bodyPr>
          <a:lstStyle/>
          <a:p>
            <a:r>
              <a:rPr lang="en-IN" b="1" dirty="0">
                <a:solidFill>
                  <a:srgbClr val="003300"/>
                </a:solidFill>
              </a:rPr>
              <a:t>About the green sea turtle………</a:t>
            </a:r>
            <a:r>
              <a:rPr lang="en-IN" dirty="0">
                <a:solidFill>
                  <a:srgbClr val="003300"/>
                </a:solidFill>
              </a:rPr>
              <a:t> </a:t>
            </a:r>
          </a:p>
        </p:txBody>
      </p:sp>
      <p:sp>
        <p:nvSpPr>
          <p:cNvPr id="3" name="Subtitle 2">
            <a:extLst>
              <a:ext uri="{FF2B5EF4-FFF2-40B4-BE49-F238E27FC236}">
                <a16:creationId xmlns:a16="http://schemas.microsoft.com/office/drawing/2014/main" xmlns="" id="{04C0E3A6-49EA-91DE-D734-A38B11F20E2E}"/>
              </a:ext>
            </a:extLst>
          </p:cNvPr>
          <p:cNvSpPr>
            <a:spLocks noGrp="1"/>
          </p:cNvSpPr>
          <p:nvPr>
            <p:ph type="body" sz="half" idx="2"/>
          </p:nvPr>
        </p:nvSpPr>
        <p:spPr>
          <a:xfrm>
            <a:off x="1141364" y="1110343"/>
            <a:ext cx="9904505" cy="5607697"/>
          </a:xfrm>
        </p:spPr>
        <p:txBody>
          <a:bodyPr>
            <a:normAutofit/>
          </a:bodyPr>
          <a:lstStyle/>
          <a:p>
            <a:r>
              <a:rPr lang="en-IN" sz="1600" b="1" dirty="0"/>
              <a:t>THE COMMON NAME :</a:t>
            </a:r>
            <a:r>
              <a:rPr lang="en-IN" sz="1600" dirty="0"/>
              <a:t> </a:t>
            </a:r>
            <a:r>
              <a:rPr lang="en-IN" dirty="0"/>
              <a:t>Green sea turtle or black turtle and also it’s called pacific green turtle </a:t>
            </a:r>
            <a:r>
              <a:rPr lang="en-IN" sz="1600" dirty="0"/>
              <a:t>.</a:t>
            </a:r>
          </a:p>
          <a:p>
            <a:r>
              <a:rPr lang="en-IN" sz="1600" b="1" dirty="0">
                <a:solidFill>
                  <a:schemeClr val="tx1"/>
                </a:solidFill>
              </a:rPr>
              <a:t>THE SCIENTIFIC NAM</a:t>
            </a:r>
            <a:r>
              <a:rPr lang="en-IN" sz="1600" b="1" dirty="0"/>
              <a:t>E : </a:t>
            </a:r>
            <a:r>
              <a:rPr lang="en-IN" i="1" dirty="0"/>
              <a:t>Chelonia mydas.</a:t>
            </a:r>
          </a:p>
          <a:p>
            <a:r>
              <a:rPr lang="en-IN" sz="1600" b="1" i="1" dirty="0">
                <a:solidFill>
                  <a:schemeClr val="tx1"/>
                </a:solidFill>
              </a:rPr>
              <a:t>	</a:t>
            </a:r>
            <a:r>
              <a:rPr lang="en-IN" sz="1600" b="1" i="1" dirty="0"/>
              <a:t>	</a:t>
            </a:r>
            <a:r>
              <a:rPr lang="en-IN" sz="2000" b="1" u="sng" dirty="0">
                <a:solidFill>
                  <a:schemeClr val="bg1"/>
                </a:solidFill>
              </a:rPr>
              <a:t>SYSTEMATIC POSITION</a:t>
            </a:r>
            <a:r>
              <a:rPr lang="en-IN" sz="1600" b="1" dirty="0"/>
              <a:t>   </a:t>
            </a:r>
            <a:r>
              <a:rPr lang="en-IN" sz="2000" b="1" dirty="0"/>
              <a:t>(According to young,1981)                    	      </a:t>
            </a:r>
            <a:r>
              <a:rPr lang="en-IN" sz="2000" b="1" i="1" dirty="0">
                <a:solidFill>
                  <a:schemeClr val="tx1"/>
                </a:solidFill>
              </a:rPr>
              <a:t>	                 </a:t>
            </a:r>
            <a:r>
              <a:rPr lang="en-IN" sz="2000" b="1" i="1" dirty="0"/>
              <a:t>Kingdom : Animalia</a:t>
            </a:r>
          </a:p>
          <a:p>
            <a:r>
              <a:rPr lang="en-IN" sz="2000" b="1" i="1" dirty="0">
                <a:solidFill>
                  <a:schemeClr val="tx1"/>
                </a:solidFill>
              </a:rPr>
              <a:t>		</a:t>
            </a:r>
            <a:r>
              <a:rPr lang="en-IN" sz="2000" b="1" i="1" dirty="0"/>
              <a:t>          Phylum : Chordata</a:t>
            </a:r>
          </a:p>
          <a:p>
            <a:r>
              <a:rPr lang="en-IN" sz="2000" b="1" i="1" dirty="0">
                <a:solidFill>
                  <a:schemeClr val="tx1"/>
                </a:solidFill>
              </a:rPr>
              <a:t>			Class : Reptilia</a:t>
            </a:r>
          </a:p>
          <a:p>
            <a:r>
              <a:rPr lang="en-IN" sz="2000" b="1" i="1" dirty="0"/>
              <a:t>			     Order : Testudines</a:t>
            </a:r>
          </a:p>
          <a:p>
            <a:r>
              <a:rPr lang="en-IN" sz="2000" b="1" i="1" dirty="0">
                <a:solidFill>
                  <a:schemeClr val="tx1"/>
                </a:solidFill>
              </a:rPr>
              <a:t>			</a:t>
            </a:r>
            <a:r>
              <a:rPr lang="en-IN" sz="2000" b="1" i="1" dirty="0"/>
              <a:t>           Family : Cheloniidae</a:t>
            </a:r>
          </a:p>
          <a:p>
            <a:r>
              <a:rPr lang="en-IN" sz="2000" b="1" i="1" dirty="0">
                <a:solidFill>
                  <a:schemeClr val="tx1"/>
                </a:solidFill>
              </a:rPr>
              <a:t>				</a:t>
            </a:r>
            <a:r>
              <a:rPr lang="en-IN" sz="2000" b="1" i="1" dirty="0"/>
              <a:t> Genus : Chelonia</a:t>
            </a:r>
          </a:p>
          <a:p>
            <a:r>
              <a:rPr lang="en-IN" sz="2000" b="1" i="1" dirty="0">
                <a:solidFill>
                  <a:schemeClr val="tx1"/>
                </a:solidFill>
              </a:rPr>
              <a:t>				</a:t>
            </a:r>
            <a:r>
              <a:rPr lang="en-IN" sz="2000" b="1" i="1" dirty="0"/>
              <a:t>         Species : Chelonia mydas</a:t>
            </a:r>
          </a:p>
          <a:p>
            <a:r>
              <a:rPr lang="en-IN" sz="2000" b="1" i="1" dirty="0">
                <a:solidFill>
                  <a:schemeClr val="tx1"/>
                </a:solidFill>
              </a:rPr>
              <a:t>                                         Bi</a:t>
            </a:r>
            <a:r>
              <a:rPr lang="en-IN" sz="2000" b="1" i="1" dirty="0"/>
              <a:t>nomial name : Chelonia mydas [By Linnaeus,1758]</a:t>
            </a:r>
            <a:endParaRPr lang="en-IN" sz="2000" b="1" i="1" dirty="0">
              <a:solidFill>
                <a:schemeClr val="tx1"/>
              </a:solidFill>
            </a:endParaRPr>
          </a:p>
        </p:txBody>
      </p:sp>
    </p:spTree>
    <p:extLst>
      <p:ext uri="{BB962C8B-B14F-4D97-AF65-F5344CB8AC3E}">
        <p14:creationId xmlns:p14="http://schemas.microsoft.com/office/powerpoint/2010/main" xmlns="" val="306852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down)">
                                      <p:cBhvr>
                                        <p:cTn id="36" dur="500"/>
                                        <p:tgtEl>
                                          <p:spTgt spid="3">
                                            <p:txEl>
                                              <p:pRg st="8" end="8"/>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down)">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F21661B-1667-D03E-F8B5-E96476DFE4EB}"/>
              </a:ext>
            </a:extLst>
          </p:cNvPr>
          <p:cNvSpPr>
            <a:spLocks noGrp="1"/>
          </p:cNvSpPr>
          <p:nvPr>
            <p:ph type="title"/>
          </p:nvPr>
        </p:nvSpPr>
        <p:spPr>
          <a:xfrm>
            <a:off x="1141413" y="609600"/>
            <a:ext cx="5934508" cy="706016"/>
          </a:xfrm>
        </p:spPr>
        <p:txBody>
          <a:bodyPr>
            <a:normAutofit/>
          </a:bodyPr>
          <a:lstStyle/>
          <a:p>
            <a:r>
              <a:rPr lang="en-IN" sz="2000" b="1" dirty="0">
                <a:solidFill>
                  <a:schemeClr val="bg1"/>
                </a:solidFill>
              </a:rPr>
              <a:t>Then we will discuss about their behaviour</a:t>
            </a:r>
          </a:p>
        </p:txBody>
      </p:sp>
      <p:pic>
        <p:nvPicPr>
          <p:cNvPr id="8" name="Picture Placeholder 7">
            <a:extLst>
              <a:ext uri="{FF2B5EF4-FFF2-40B4-BE49-F238E27FC236}">
                <a16:creationId xmlns:a16="http://schemas.microsoft.com/office/drawing/2014/main" xmlns="" id="{8E155B50-D735-0FB3-C498-85ACF6DC09F6}"/>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xmlns="" val="0"/>
              </a:ext>
            </a:extLst>
          </a:blip>
          <a:srcRect l="11185" r="9108"/>
          <a:stretch/>
        </p:blipFill>
        <p:spPr>
          <a:xfrm>
            <a:off x="7418675" y="1418253"/>
            <a:ext cx="3862034" cy="2544147"/>
          </a:xfrm>
        </p:spPr>
      </p:pic>
      <p:sp>
        <p:nvSpPr>
          <p:cNvPr id="6" name="Text Placeholder 5">
            <a:extLst>
              <a:ext uri="{FF2B5EF4-FFF2-40B4-BE49-F238E27FC236}">
                <a16:creationId xmlns:a16="http://schemas.microsoft.com/office/drawing/2014/main" xmlns="" id="{2678C853-51C2-6F94-7E6B-8B2D9E5E36C5}"/>
              </a:ext>
            </a:extLst>
          </p:cNvPr>
          <p:cNvSpPr>
            <a:spLocks noGrp="1"/>
          </p:cNvSpPr>
          <p:nvPr>
            <p:ph type="body" sz="half" idx="2"/>
          </p:nvPr>
        </p:nvSpPr>
        <p:spPr>
          <a:xfrm>
            <a:off x="1141410" y="1492897"/>
            <a:ext cx="6127137" cy="5019869"/>
          </a:xfrm>
        </p:spPr>
        <p:txBody>
          <a:bodyPr>
            <a:normAutofit fontScale="92500" lnSpcReduction="10000"/>
          </a:bodyPr>
          <a:lstStyle/>
          <a:p>
            <a:r>
              <a:rPr lang="en-IN" sz="1700" dirty="0"/>
              <a:t>Green sea turtles move across three habited types, depending on their life stage. They are generally solitary creatures that remain submerged for much of the time they are at sea . Which makes them extremely difficult to study . They rarely interact with one another outside of courtship and mating . Ridleys , however do come together in massive groups during nesting .</a:t>
            </a:r>
            <a:r>
              <a:rPr lang="en-IN" dirty="0"/>
              <a:t> </a:t>
            </a:r>
          </a:p>
          <a:p>
            <a:pPr marL="1200150" lvl="2" indent="-285750">
              <a:buFont typeface="Wingdings" panose="05000000000000000000" pitchFamily="2" charset="2"/>
              <a:buChar char="q"/>
            </a:pPr>
            <a:r>
              <a:rPr lang="en-IN" dirty="0"/>
              <a:t>              </a:t>
            </a:r>
            <a:r>
              <a:rPr lang="en-IN" sz="2200" dirty="0"/>
              <a:t> when they are in group……….. </a:t>
            </a:r>
          </a:p>
          <a:p>
            <a:r>
              <a:rPr lang="en-IN" sz="2200" dirty="0"/>
              <a:t> </a:t>
            </a:r>
            <a:r>
              <a:rPr lang="en-IN" dirty="0"/>
              <a:t>                   </a:t>
            </a:r>
            <a:r>
              <a:rPr lang="en-IN" sz="1800" dirty="0"/>
              <a:t>  Green sea turtles are considered solitary , but occasionally form feeding aggregation in shallow waters abundant in seagrass or algae .  The coral reefs provides red , brown, and green algae for their diet and give protection from predators and rough storms within the ocean . The salt marshes and seagrass beds contain seaweed and grass vegetation , allowing ample habited for the sea turtle . Newly emerged hatchlings are carnivorous . In contrast , immature juveniles and adults are commonly founding seagrass meadows closer inshore as herbivorous grazers.  </a:t>
            </a:r>
          </a:p>
        </p:txBody>
      </p:sp>
    </p:spTree>
    <p:extLst>
      <p:ext uri="{BB962C8B-B14F-4D97-AF65-F5344CB8AC3E}">
        <p14:creationId xmlns:p14="http://schemas.microsoft.com/office/powerpoint/2010/main" xmlns="" val="297564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down)">
                                      <p:cBhvr>
                                        <p:cTn id="20" dur="500"/>
                                        <p:tgtEl>
                                          <p:spTgt spid="6">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down)">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2E082-67EE-201F-FF95-6041BFF4204D}"/>
              </a:ext>
            </a:extLst>
          </p:cNvPr>
          <p:cNvSpPr>
            <a:spLocks noGrp="1"/>
          </p:cNvSpPr>
          <p:nvPr>
            <p:ph type="title"/>
          </p:nvPr>
        </p:nvSpPr>
        <p:spPr>
          <a:xfrm>
            <a:off x="1141413" y="167952"/>
            <a:ext cx="5934508" cy="1156996"/>
          </a:xfrm>
        </p:spPr>
        <p:txBody>
          <a:bodyPr/>
          <a:lstStyle/>
          <a:p>
            <a:r>
              <a:rPr lang="en-IN" b="1" dirty="0">
                <a:solidFill>
                  <a:schemeClr val="bg1"/>
                </a:solidFill>
              </a:rPr>
              <a:t>Feeding behaviour of a green sea turtle</a:t>
            </a:r>
          </a:p>
        </p:txBody>
      </p:sp>
      <p:pic>
        <p:nvPicPr>
          <p:cNvPr id="6" name="Picture Placeholder 5">
            <a:extLst>
              <a:ext uri="{FF2B5EF4-FFF2-40B4-BE49-F238E27FC236}">
                <a16:creationId xmlns:a16="http://schemas.microsoft.com/office/drawing/2014/main" xmlns="" id="{33446CAB-2BF9-F506-73CD-038C29E2572E}"/>
              </a:ext>
            </a:extLst>
          </p:cNvPr>
          <p:cNvPicPr>
            <a:picLocks noGrp="1" noChangeAspect="1"/>
          </p:cNvPicPr>
          <p:nvPr>
            <p:ph type="pic" idx="1"/>
          </p:nvPr>
        </p:nvPicPr>
        <p:blipFill rotWithShape="1">
          <a:blip r:embed="rId2">
            <a:extLst>
              <a:ext uri="{28A0092B-C50C-407E-A947-70E740481C1C}">
                <a14:useLocalDpi xmlns:a14="http://schemas.microsoft.com/office/drawing/2010/main" xmlns="" val="0"/>
              </a:ext>
            </a:extLst>
          </a:blip>
          <a:srcRect l="-1328" r="2855"/>
          <a:stretch/>
        </p:blipFill>
        <p:spPr>
          <a:xfrm>
            <a:off x="7529804" y="1160107"/>
            <a:ext cx="3956180" cy="2684105"/>
          </a:xfrm>
        </p:spPr>
      </p:pic>
      <p:sp>
        <p:nvSpPr>
          <p:cNvPr id="4" name="Text Placeholder 3">
            <a:extLst>
              <a:ext uri="{FF2B5EF4-FFF2-40B4-BE49-F238E27FC236}">
                <a16:creationId xmlns:a16="http://schemas.microsoft.com/office/drawing/2014/main" xmlns="" id="{64D129A3-C0BF-54C9-26BC-949F0FFA007D}"/>
              </a:ext>
            </a:extLst>
          </p:cNvPr>
          <p:cNvSpPr>
            <a:spLocks noGrp="1"/>
          </p:cNvSpPr>
          <p:nvPr>
            <p:ph type="body" sz="half" idx="2"/>
          </p:nvPr>
        </p:nvSpPr>
        <p:spPr>
          <a:xfrm>
            <a:off x="1141413" y="1483567"/>
            <a:ext cx="6161449" cy="4627984"/>
          </a:xfrm>
        </p:spPr>
        <p:txBody>
          <a:bodyPr>
            <a:noAutofit/>
          </a:bodyPr>
          <a:lstStyle/>
          <a:p>
            <a:r>
              <a:rPr lang="en-IN" sz="1800" dirty="0"/>
              <a:t>Adult green sea turtles are herbivores . The jaw is serrated to help the turtle easily chew its primary food source seagrasses and algae . Juvenile green sea turtles are omnivores . They eat a wide variety of plant and animal life , including insects , crustaceans , seagrasses and worms.</a:t>
            </a:r>
          </a:p>
          <a:p>
            <a:r>
              <a:rPr lang="en-IN" sz="1800" dirty="0"/>
              <a:t>        Young sea turtles eat fish and their eggs , sea hare eggs , molluscs , jelly fish , small invertebrates , insects , worms , sponges, tree bark, leaves .They have a relatively slow growth rate because of the low nutritional value of their diet. Body fat turns green because of the consumed vegetation.</a:t>
            </a:r>
          </a:p>
          <a:p>
            <a:r>
              <a:rPr lang="en-IN" sz="1800" dirty="0"/>
              <a:t>	Green turtle have a hindgut fermentation digestive tract , which uses cellulolytic microbes to brake down plant matter in the cecum and proximal colon .</a:t>
            </a:r>
          </a:p>
        </p:txBody>
      </p:sp>
    </p:spTree>
    <p:extLst>
      <p:ext uri="{BB962C8B-B14F-4D97-AF65-F5344CB8AC3E}">
        <p14:creationId xmlns:p14="http://schemas.microsoft.com/office/powerpoint/2010/main" xmlns="" val="36326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1032D4-3DC2-4116-E0FB-FB9C86898162}"/>
              </a:ext>
            </a:extLst>
          </p:cNvPr>
          <p:cNvSpPr>
            <a:spLocks noGrp="1"/>
          </p:cNvSpPr>
          <p:nvPr>
            <p:ph type="title"/>
          </p:nvPr>
        </p:nvSpPr>
        <p:spPr>
          <a:xfrm>
            <a:off x="1334277" y="195943"/>
            <a:ext cx="5741643" cy="1082351"/>
          </a:xfrm>
        </p:spPr>
        <p:txBody>
          <a:bodyPr>
            <a:normAutofit/>
          </a:bodyPr>
          <a:lstStyle/>
          <a:p>
            <a:r>
              <a:rPr lang="en-IN" b="1" dirty="0">
                <a:solidFill>
                  <a:srgbClr val="003300"/>
                </a:solidFill>
              </a:rPr>
              <a:t>Breeding behaviour of the sea turtle ( life cycle )</a:t>
            </a:r>
          </a:p>
        </p:txBody>
      </p:sp>
      <p:pic>
        <p:nvPicPr>
          <p:cNvPr id="6" name="Picture Placeholder 5">
            <a:extLst>
              <a:ext uri="{FF2B5EF4-FFF2-40B4-BE49-F238E27FC236}">
                <a16:creationId xmlns:a16="http://schemas.microsoft.com/office/drawing/2014/main" xmlns="" id="{745443AA-85F9-E4A9-49BC-AD7B844463E1}"/>
              </a:ext>
            </a:extLst>
          </p:cNvPr>
          <p:cNvPicPr>
            <a:picLocks noGrp="1" noChangeAspect="1"/>
          </p:cNvPicPr>
          <p:nvPr>
            <p:ph type="pic" idx="1"/>
          </p:nvPr>
        </p:nvPicPr>
        <p:blipFill rotWithShape="1">
          <a:blip r:embed="rId2">
            <a:extLst>
              <a:ext uri="{28A0092B-C50C-407E-A947-70E740481C1C}">
                <a14:useLocalDpi xmlns:a14="http://schemas.microsoft.com/office/drawing/2010/main" xmlns="" val="0"/>
              </a:ext>
            </a:extLst>
          </a:blip>
          <a:srcRect l="-5823" r="1858"/>
          <a:stretch/>
        </p:blipFill>
        <p:spPr>
          <a:xfrm>
            <a:off x="7679094" y="867748"/>
            <a:ext cx="3797561" cy="3209730"/>
          </a:xfrm>
          <a:prstGeom prst="round2DiagRect">
            <a:avLst>
              <a:gd name="adj1" fmla="val 2992"/>
              <a:gd name="adj2" fmla="val 0"/>
            </a:avLst>
          </a:prstGeom>
        </p:spPr>
      </p:pic>
      <p:sp>
        <p:nvSpPr>
          <p:cNvPr id="4" name="Text Placeholder 3">
            <a:extLst>
              <a:ext uri="{FF2B5EF4-FFF2-40B4-BE49-F238E27FC236}">
                <a16:creationId xmlns:a16="http://schemas.microsoft.com/office/drawing/2014/main" xmlns="" id="{C7CD0127-1F0F-666A-AEEC-12D39D352139}"/>
              </a:ext>
            </a:extLst>
          </p:cNvPr>
          <p:cNvSpPr>
            <a:spLocks noGrp="1"/>
          </p:cNvSpPr>
          <p:nvPr>
            <p:ph type="body" sz="half" idx="2"/>
          </p:nvPr>
        </p:nvSpPr>
        <p:spPr>
          <a:xfrm>
            <a:off x="1141410" y="1278293"/>
            <a:ext cx="6388394" cy="4833257"/>
          </a:xfrm>
        </p:spPr>
        <p:txBody>
          <a:bodyPr>
            <a:normAutofit/>
          </a:bodyPr>
          <a:lstStyle/>
          <a:p>
            <a:r>
              <a:rPr lang="en-IN" sz="1800" dirty="0"/>
              <a:t>The breeding season occurs in late spring and early summer . The males arrive in offshore waters first and wait for the females to come to the beaches. Adult males can breed every year , but females only breed every three to four years . </a:t>
            </a:r>
          </a:p>
          <a:p>
            <a:r>
              <a:rPr lang="en-IN" sz="1800" dirty="0"/>
              <a:t>           A few weeks after mating a female green sea turtles arrives on the beach and digs the whole in the sand for her eggs . Inside the whole , she leys 75 to 200 eggs and covers the whole with sand . At this point , her role is complete and she leaves her eggs to fend for themselves. A female green sea turtle can lay several clutches of eggs before she leaves the nesting ground. </a:t>
            </a:r>
          </a:p>
          <a:p>
            <a:r>
              <a:rPr lang="en-IN" sz="1800" dirty="0"/>
              <a:t>            After about two months, the eggs hatch and the hatchlings make their to the water . The newly hatched green sea turtles are very susceptible to predators , exposure , and losing their way .  </a:t>
            </a:r>
          </a:p>
        </p:txBody>
      </p:sp>
    </p:spTree>
    <p:extLst>
      <p:ext uri="{BB962C8B-B14F-4D97-AF65-F5344CB8AC3E}">
        <p14:creationId xmlns:p14="http://schemas.microsoft.com/office/powerpoint/2010/main" xmlns="" val="6197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218241-A676-1E8A-D7FB-282798EBE0D2}"/>
              </a:ext>
            </a:extLst>
          </p:cNvPr>
          <p:cNvSpPr>
            <a:spLocks noGrp="1"/>
          </p:cNvSpPr>
          <p:nvPr>
            <p:ph type="title"/>
          </p:nvPr>
        </p:nvSpPr>
        <p:spPr/>
        <p:txBody>
          <a:bodyPr/>
          <a:lstStyle/>
          <a:p>
            <a:r>
              <a:rPr lang="en-IN" b="1" dirty="0">
                <a:solidFill>
                  <a:srgbClr val="003300"/>
                </a:solidFill>
              </a:rPr>
              <a:t>GREEN SEA TURTLE : IMPORTENSE TO HUMANS</a:t>
            </a:r>
          </a:p>
        </p:txBody>
      </p:sp>
      <p:pic>
        <p:nvPicPr>
          <p:cNvPr id="6" name="Picture Placeholder 5">
            <a:extLst>
              <a:ext uri="{FF2B5EF4-FFF2-40B4-BE49-F238E27FC236}">
                <a16:creationId xmlns:a16="http://schemas.microsoft.com/office/drawing/2014/main" xmlns="" id="{37E1DB92-7A02-28E8-7A33-8011C46C3711}"/>
              </a:ext>
            </a:extLst>
          </p:cNvPr>
          <p:cNvPicPr>
            <a:picLocks noGrp="1" noChangeAspect="1"/>
          </p:cNvPicPr>
          <p:nvPr>
            <p:ph type="pic" idx="1"/>
          </p:nvPr>
        </p:nvPicPr>
        <p:blipFill>
          <a:blip r:embed="rId2">
            <a:extLst>
              <a:ext uri="{28A0092B-C50C-407E-A947-70E740481C1C}">
                <a14:useLocalDpi xmlns:a14="http://schemas.microsoft.com/office/drawing/2010/main" xmlns="" val="0"/>
              </a:ext>
            </a:extLst>
          </a:blip>
          <a:srcRect l="8186" r="8186"/>
          <a:stretch>
            <a:fillRect/>
          </a:stretch>
        </p:blipFill>
        <p:spPr>
          <a:xfrm>
            <a:off x="7641979" y="802432"/>
            <a:ext cx="3666690" cy="4093029"/>
          </a:xfrm>
        </p:spPr>
      </p:pic>
      <p:sp>
        <p:nvSpPr>
          <p:cNvPr id="4" name="Text Placeholder 3">
            <a:extLst>
              <a:ext uri="{FF2B5EF4-FFF2-40B4-BE49-F238E27FC236}">
                <a16:creationId xmlns:a16="http://schemas.microsoft.com/office/drawing/2014/main" xmlns="" id="{22254BB6-07A7-1D08-904B-187AA44C81C4}"/>
              </a:ext>
            </a:extLst>
          </p:cNvPr>
          <p:cNvSpPr>
            <a:spLocks noGrp="1"/>
          </p:cNvSpPr>
          <p:nvPr>
            <p:ph type="body" sz="half" idx="2"/>
          </p:nvPr>
        </p:nvSpPr>
        <p:spPr/>
        <p:txBody>
          <a:bodyPr>
            <a:normAutofit/>
          </a:bodyPr>
          <a:lstStyle/>
          <a:p>
            <a:r>
              <a:rPr lang="en-IN" sz="2000" dirty="0"/>
              <a:t>Historically , the turtles skin was tanned and used to make handbags , especially in Hawaii. Ancient Chinese considered the flesh of sea turtles a culinary delicacy , including and especially C . </a:t>
            </a:r>
            <a:r>
              <a:rPr lang="en-IN" sz="2000" i="1" dirty="0"/>
              <a:t>mydas . Particularly for this species , the turtle’s fat , cartilage , and flesh , known as calipee, are sought as ingredients for making turtle soup , a popular 19</a:t>
            </a:r>
            <a:r>
              <a:rPr lang="en-IN" sz="2000" i="1" baseline="30000" dirty="0"/>
              <a:t>th</a:t>
            </a:r>
            <a:r>
              <a:rPr lang="en-IN" sz="2000" i="1" dirty="0"/>
              <a:t> century English and American dish.</a:t>
            </a:r>
          </a:p>
          <a:p>
            <a:r>
              <a:rPr lang="en-IN" sz="2000" dirty="0"/>
              <a:t> </a:t>
            </a:r>
          </a:p>
        </p:txBody>
      </p:sp>
    </p:spTree>
    <p:extLst>
      <p:ext uri="{BB962C8B-B14F-4D97-AF65-F5344CB8AC3E}">
        <p14:creationId xmlns:p14="http://schemas.microsoft.com/office/powerpoint/2010/main" xmlns="" val="168266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7043754-995E-CC6C-F302-35093FBC37DA}"/>
              </a:ext>
            </a:extLst>
          </p:cNvPr>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Effect>
                      <a14:saturation sat="33000"/>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9" name="Title 8">
            <a:extLst>
              <a:ext uri="{FF2B5EF4-FFF2-40B4-BE49-F238E27FC236}">
                <a16:creationId xmlns:a16="http://schemas.microsoft.com/office/drawing/2014/main" xmlns="" id="{EAF563CC-209B-A071-AE02-4F5CF1BCB61C}"/>
              </a:ext>
            </a:extLst>
          </p:cNvPr>
          <p:cNvSpPr>
            <a:spLocks noGrp="1"/>
          </p:cNvSpPr>
          <p:nvPr>
            <p:ph type="title"/>
          </p:nvPr>
        </p:nvSpPr>
        <p:spPr>
          <a:xfrm>
            <a:off x="335902" y="609600"/>
            <a:ext cx="6740019" cy="771331"/>
          </a:xfrm>
        </p:spPr>
        <p:txBody>
          <a:bodyPr>
            <a:normAutofit fontScale="90000"/>
          </a:bodyPr>
          <a:lstStyle/>
          <a:p>
            <a:r>
              <a:rPr lang="en-IN" b="1" dirty="0">
                <a:solidFill>
                  <a:srgbClr val="003300"/>
                </a:solidFill>
              </a:rPr>
              <a:t>Conservation of green sea turtle</a:t>
            </a:r>
          </a:p>
        </p:txBody>
      </p:sp>
      <p:pic>
        <p:nvPicPr>
          <p:cNvPr id="13" name="Picture Placeholder 12">
            <a:extLst>
              <a:ext uri="{FF2B5EF4-FFF2-40B4-BE49-F238E27FC236}">
                <a16:creationId xmlns:a16="http://schemas.microsoft.com/office/drawing/2014/main" xmlns="" id="{E57F13DF-6EC4-082F-566D-C292167E9E44}"/>
              </a:ext>
            </a:extLst>
          </p:cNvPr>
          <p:cNvPicPr>
            <a:picLocks noGrp="1" noChangeAspect="1"/>
          </p:cNvPicPr>
          <p:nvPr>
            <p:ph type="pic" idx="1"/>
          </p:nvPr>
        </p:nvPicPr>
        <p:blipFill rotWithShape="1">
          <a:blip r:embed="rId4">
            <a:extLst>
              <a:ext uri="{28A0092B-C50C-407E-A947-70E740481C1C}">
                <a14:useLocalDpi xmlns:a14="http://schemas.microsoft.com/office/drawing/2010/main" xmlns="" val="0"/>
              </a:ext>
            </a:extLst>
          </a:blip>
          <a:srcRect l="345" r="15514"/>
          <a:stretch/>
        </p:blipFill>
        <p:spPr>
          <a:xfrm>
            <a:off x="7380514" y="1057471"/>
            <a:ext cx="4058818" cy="2894687"/>
          </a:xfrm>
        </p:spPr>
      </p:pic>
      <p:sp>
        <p:nvSpPr>
          <p:cNvPr id="11" name="Text Placeholder 10">
            <a:extLst>
              <a:ext uri="{FF2B5EF4-FFF2-40B4-BE49-F238E27FC236}">
                <a16:creationId xmlns:a16="http://schemas.microsoft.com/office/drawing/2014/main" xmlns="" id="{A95624BB-924C-A53C-53FB-C89009C4F12D}"/>
              </a:ext>
            </a:extLst>
          </p:cNvPr>
          <p:cNvSpPr>
            <a:spLocks noGrp="1"/>
          </p:cNvSpPr>
          <p:nvPr>
            <p:ph type="body" sz="half" idx="2"/>
          </p:nvPr>
        </p:nvSpPr>
        <p:spPr>
          <a:xfrm>
            <a:off x="335902" y="1735494"/>
            <a:ext cx="7044612" cy="4879909"/>
          </a:xfrm>
        </p:spPr>
        <p:txBody>
          <a:bodyPr>
            <a:normAutofit fontScale="92500" lnSpcReduction="20000"/>
          </a:bodyPr>
          <a:lstStyle/>
          <a:p>
            <a:pPr algn="ctr"/>
            <a:r>
              <a:rPr lang="en-IN" sz="2200" b="1" dirty="0">
                <a:solidFill>
                  <a:schemeClr val="bg1"/>
                </a:solidFill>
              </a:rPr>
              <a:t>“SEA TURTLES HAVE POPULATE EARTH’S OCEANS FOR MORE THAN 100 MILLION YEARS”</a:t>
            </a:r>
          </a:p>
          <a:p>
            <a:r>
              <a:rPr lang="en-IN" sz="2200" b="1" dirty="0">
                <a:solidFill>
                  <a:srgbClr val="FFFF00"/>
                </a:solidFill>
              </a:rPr>
              <a:t>Green sea turtles are an endangered  species that have undergone an estimated 90% population decrease over the past half century . </a:t>
            </a:r>
          </a:p>
          <a:p>
            <a:r>
              <a:rPr lang="en-IN" sz="2200" b="1" dirty="0">
                <a:solidFill>
                  <a:srgbClr val="FFFF00"/>
                </a:solidFill>
              </a:rPr>
              <a:t>	Climate change and habited lose are threats to this animals , as well ass diseases such as </a:t>
            </a:r>
            <a:r>
              <a:rPr lang="en-IN" sz="2200" b="1" dirty="0" err="1">
                <a:solidFill>
                  <a:srgbClr val="FFFF00"/>
                </a:solidFill>
              </a:rPr>
              <a:t>fibropapilloma</a:t>
            </a:r>
            <a:r>
              <a:rPr lang="en-IN" sz="2200" b="1" dirty="0">
                <a:solidFill>
                  <a:srgbClr val="FFFF00"/>
                </a:solidFill>
              </a:rPr>
              <a:t> . Light population near beach nesting sites poses risk to sea turtle hatch lings , which may get confused and crawl toward the light instead of traveling to the ocean.</a:t>
            </a:r>
          </a:p>
          <a:p>
            <a:pPr marL="285750" indent="-285750">
              <a:buFont typeface="Wingdings" panose="05000000000000000000" pitchFamily="2" charset="2"/>
              <a:buChar char="q"/>
            </a:pPr>
            <a:r>
              <a:rPr lang="en-IN" sz="2200" b="1" dirty="0">
                <a:solidFill>
                  <a:srgbClr val="FFFF00"/>
                </a:solidFill>
              </a:rPr>
              <a:t> The biggest threats to sea turtles are illegal harvesting, habitat encroachment, and pollution are only some of the things sea turtles must fight against to stay alive.	</a:t>
            </a:r>
          </a:p>
          <a:p>
            <a:r>
              <a:rPr lang="en-IN" sz="1800" dirty="0">
                <a:solidFill>
                  <a:srgbClr val="FFFF00"/>
                </a:solidFill>
              </a:rPr>
              <a:t>	</a:t>
            </a:r>
          </a:p>
        </p:txBody>
      </p:sp>
    </p:spTree>
    <p:extLst>
      <p:ext uri="{BB962C8B-B14F-4D97-AF65-F5344CB8AC3E}">
        <p14:creationId xmlns:p14="http://schemas.microsoft.com/office/powerpoint/2010/main" xmlns="" val="165410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down)">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down)">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down)">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wipe(down)">
                                      <p:cBhvr>
                                        <p:cTn id="3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381</TotalTime>
  <Words>828</Words>
  <Application>Microsoft Office PowerPoint</Application>
  <PresentationFormat>Custom</PresentationFormat>
  <Paragraphs>47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Circuit</vt:lpstr>
      <vt:lpstr>A PRESENTATION ON ANIMAL BEHAVIOUR</vt:lpstr>
      <vt:lpstr>LIFE OF A GREEN SEA TURTLE</vt:lpstr>
      <vt:lpstr>Green sea turtle</vt:lpstr>
      <vt:lpstr>About the green sea turtle……… </vt:lpstr>
      <vt:lpstr>Then we will discuss about their behaviour</vt:lpstr>
      <vt:lpstr>Feeding behaviour of a green sea turtle</vt:lpstr>
      <vt:lpstr>Breeding behaviour of the sea turtle ( life cycle )</vt:lpstr>
      <vt:lpstr>GREEN SEA TURTLE : IMPORTENSE TO HUMANS</vt:lpstr>
      <vt:lpstr>Conservation of green sea turtle</vt:lpstr>
      <vt:lpstr>If we want, we can save the green sea turtle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PRESENTETION DEPENDS ON ANIMAL BEHAVIOUR</dc:title>
  <dc:creator>dipa mondal</dc:creator>
  <cp:lastModifiedBy>BMC</cp:lastModifiedBy>
  <cp:revision>3</cp:revision>
  <dcterms:created xsi:type="dcterms:W3CDTF">2023-12-30T10:26:14Z</dcterms:created>
  <dcterms:modified xsi:type="dcterms:W3CDTF">2024-02-24T01:59:13Z</dcterms:modified>
</cp:coreProperties>
</file>